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74" r:id="rId5"/>
    <p:sldMasterId id="2147483676" r:id="rId6"/>
  </p:sldMasterIdLst>
  <p:sldIdLst>
    <p:sldId id="270" r:id="rId7"/>
    <p:sldId id="284" r:id="rId8"/>
    <p:sldId id="285" r:id="rId9"/>
    <p:sldId id="288" r:id="rId10"/>
    <p:sldId id="271" r:id="rId11"/>
    <p:sldId id="275" r:id="rId12"/>
    <p:sldId id="276" r:id="rId13"/>
    <p:sldId id="283" r:id="rId14"/>
    <p:sldId id="289" r:id="rId15"/>
    <p:sldId id="286" r:id="rId16"/>
    <p:sldId id="287" r:id="rId17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A2448-E60A-416B-BD20-2AF599515194}" v="1" dt="2020-10-15T12:32:02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48BA2448-E60A-416B-BD20-2AF599515194}"/>
    <pc:docChg chg="custSel delSld modSld">
      <pc:chgData name="Selten, LLM (Liene)" userId="b8fe06bb-7cfa-4f96-b8a0-f4e7fbc49ef5" providerId="ADAL" clId="{48BA2448-E60A-416B-BD20-2AF599515194}" dt="2020-10-15T12:32:06.667" v="17" actId="1076"/>
      <pc:docMkLst>
        <pc:docMk/>
      </pc:docMkLst>
      <pc:sldChg chg="modSp del mod">
        <pc:chgData name="Selten, LLM (Liene)" userId="b8fe06bb-7cfa-4f96-b8a0-f4e7fbc49ef5" providerId="ADAL" clId="{48BA2448-E60A-416B-BD20-2AF599515194}" dt="2020-10-15T08:28:15.769" v="1" actId="47"/>
        <pc:sldMkLst>
          <pc:docMk/>
          <pc:sldMk cId="2776987195" sldId="261"/>
        </pc:sldMkLst>
        <pc:spChg chg="mod">
          <ac:chgData name="Selten, LLM (Liene)" userId="b8fe06bb-7cfa-4f96-b8a0-f4e7fbc49ef5" providerId="ADAL" clId="{48BA2448-E60A-416B-BD20-2AF599515194}" dt="2020-10-15T08:28:13.726" v="0" actId="6549"/>
          <ac:spMkLst>
            <pc:docMk/>
            <pc:sldMk cId="2776987195" sldId="261"/>
            <ac:spMk id="2" creationId="{00000000-0000-0000-0000-000000000000}"/>
          </ac:spMkLst>
        </pc:spChg>
      </pc:sldChg>
      <pc:sldChg chg="del">
        <pc:chgData name="Selten, LLM (Liene)" userId="b8fe06bb-7cfa-4f96-b8a0-f4e7fbc49ef5" providerId="ADAL" clId="{48BA2448-E60A-416B-BD20-2AF599515194}" dt="2020-10-15T08:28:16.462" v="2" actId="47"/>
        <pc:sldMkLst>
          <pc:docMk/>
          <pc:sldMk cId="3896318775" sldId="267"/>
        </pc:sldMkLst>
      </pc:sldChg>
      <pc:sldChg chg="del">
        <pc:chgData name="Selten, LLM (Liene)" userId="b8fe06bb-7cfa-4f96-b8a0-f4e7fbc49ef5" providerId="ADAL" clId="{48BA2448-E60A-416B-BD20-2AF599515194}" dt="2020-10-15T08:28:17.751" v="5" actId="47"/>
        <pc:sldMkLst>
          <pc:docMk/>
          <pc:sldMk cId="2776987195" sldId="268"/>
        </pc:sldMkLst>
      </pc:sldChg>
      <pc:sldChg chg="del">
        <pc:chgData name="Selten, LLM (Liene)" userId="b8fe06bb-7cfa-4f96-b8a0-f4e7fbc49ef5" providerId="ADAL" clId="{48BA2448-E60A-416B-BD20-2AF599515194}" dt="2020-10-15T08:28:18.295" v="6" actId="47"/>
        <pc:sldMkLst>
          <pc:docMk/>
          <pc:sldMk cId="3896318775" sldId="269"/>
        </pc:sldMkLst>
      </pc:sldChg>
      <pc:sldChg chg="addSp delSp modSp mod">
        <pc:chgData name="Selten, LLM (Liene)" userId="b8fe06bb-7cfa-4f96-b8a0-f4e7fbc49ef5" providerId="ADAL" clId="{48BA2448-E60A-416B-BD20-2AF599515194}" dt="2020-10-15T12:32:06.667" v="17" actId="1076"/>
        <pc:sldMkLst>
          <pc:docMk/>
          <pc:sldMk cId="2776987195" sldId="270"/>
        </pc:sldMkLst>
        <pc:spChg chg="del">
          <ac:chgData name="Selten, LLM (Liene)" userId="b8fe06bb-7cfa-4f96-b8a0-f4e7fbc49ef5" providerId="ADAL" clId="{48BA2448-E60A-416B-BD20-2AF599515194}" dt="2020-10-15T08:28:23.914" v="9" actId="478"/>
          <ac:spMkLst>
            <pc:docMk/>
            <pc:sldMk cId="2776987195" sldId="270"/>
            <ac:spMk id="2" creationId="{00000000-0000-0000-0000-000000000000}"/>
          </ac:spMkLst>
        </pc:spChg>
        <pc:spChg chg="add del mod">
          <ac:chgData name="Selten, LLM (Liene)" userId="b8fe06bb-7cfa-4f96-b8a0-f4e7fbc49ef5" providerId="ADAL" clId="{48BA2448-E60A-416B-BD20-2AF599515194}" dt="2020-10-15T08:28:24.754" v="10" actId="478"/>
          <ac:spMkLst>
            <pc:docMk/>
            <pc:sldMk cId="2776987195" sldId="270"/>
            <ac:spMk id="4" creationId="{FCBE153B-76C8-45C4-BED8-1EBDDD3FCFBC}"/>
          </ac:spMkLst>
        </pc:spChg>
        <pc:spChg chg="mod">
          <ac:chgData name="Selten, LLM (Liene)" userId="b8fe06bb-7cfa-4f96-b8a0-f4e7fbc49ef5" providerId="ADAL" clId="{48BA2448-E60A-416B-BD20-2AF599515194}" dt="2020-10-15T08:28:28.713" v="11" actId="1076"/>
          <ac:spMkLst>
            <pc:docMk/>
            <pc:sldMk cId="2776987195" sldId="270"/>
            <ac:spMk id="6" creationId="{00000000-0000-0000-0000-000000000000}"/>
          </ac:spMkLst>
        </pc:spChg>
        <pc:picChg chg="add mod">
          <ac:chgData name="Selten, LLM (Liene)" userId="b8fe06bb-7cfa-4f96-b8a0-f4e7fbc49ef5" providerId="ADAL" clId="{48BA2448-E60A-416B-BD20-2AF599515194}" dt="2020-10-15T12:32:06.667" v="17" actId="1076"/>
          <ac:picMkLst>
            <pc:docMk/>
            <pc:sldMk cId="2776987195" sldId="270"/>
            <ac:picMk id="5" creationId="{D34ACB87-6E58-4087-B5B6-B134A2420CD9}"/>
          </ac:picMkLst>
        </pc:picChg>
      </pc:sldChg>
      <pc:sldChg chg="del">
        <pc:chgData name="Selten, LLM (Liene)" userId="b8fe06bb-7cfa-4f96-b8a0-f4e7fbc49ef5" providerId="ADAL" clId="{48BA2448-E60A-416B-BD20-2AF599515194}" dt="2020-10-15T08:28:16.876" v="3" actId="47"/>
        <pc:sldMkLst>
          <pc:docMk/>
          <pc:sldMk cId="3896318775" sldId="272"/>
        </pc:sldMkLst>
      </pc:sldChg>
      <pc:sldChg chg="del">
        <pc:chgData name="Selten, LLM (Liene)" userId="b8fe06bb-7cfa-4f96-b8a0-f4e7fbc49ef5" providerId="ADAL" clId="{48BA2448-E60A-416B-BD20-2AF599515194}" dt="2020-10-15T08:28:17.262" v="4" actId="47"/>
        <pc:sldMkLst>
          <pc:docMk/>
          <pc:sldMk cId="3896318775" sldId="273"/>
        </pc:sldMkLst>
      </pc:sldChg>
      <pc:sldChg chg="del">
        <pc:chgData name="Selten, LLM (Liene)" userId="b8fe06bb-7cfa-4f96-b8a0-f4e7fbc49ef5" providerId="ADAL" clId="{48BA2448-E60A-416B-BD20-2AF599515194}" dt="2020-10-15T08:28:19.507" v="8" actId="47"/>
        <pc:sldMkLst>
          <pc:docMk/>
          <pc:sldMk cId="3896318775" sldId="274"/>
        </pc:sldMkLst>
      </pc:sldChg>
      <pc:sldChg chg="del">
        <pc:chgData name="Selten, LLM (Liene)" userId="b8fe06bb-7cfa-4f96-b8a0-f4e7fbc49ef5" providerId="ADAL" clId="{48BA2448-E60A-416B-BD20-2AF599515194}" dt="2020-10-15T08:28:31.630" v="12" actId="47"/>
        <pc:sldMkLst>
          <pc:docMk/>
          <pc:sldMk cId="353836367" sldId="278"/>
        </pc:sldMkLst>
      </pc:sldChg>
      <pc:sldChg chg="del">
        <pc:chgData name="Selten, LLM (Liene)" userId="b8fe06bb-7cfa-4f96-b8a0-f4e7fbc49ef5" providerId="ADAL" clId="{48BA2448-E60A-416B-BD20-2AF599515194}" dt="2020-10-15T08:28:32.278" v="13" actId="47"/>
        <pc:sldMkLst>
          <pc:docMk/>
          <pc:sldMk cId="3783370152" sldId="279"/>
        </pc:sldMkLst>
      </pc:sldChg>
      <pc:sldChg chg="del">
        <pc:chgData name="Selten, LLM (Liene)" userId="b8fe06bb-7cfa-4f96-b8a0-f4e7fbc49ef5" providerId="ADAL" clId="{48BA2448-E60A-416B-BD20-2AF599515194}" dt="2020-10-15T08:28:32.813" v="14" actId="47"/>
        <pc:sldMkLst>
          <pc:docMk/>
          <pc:sldMk cId="2399208953" sldId="280"/>
        </pc:sldMkLst>
      </pc:sldChg>
      <pc:sldChg chg="del">
        <pc:chgData name="Selten, LLM (Liene)" userId="b8fe06bb-7cfa-4f96-b8a0-f4e7fbc49ef5" providerId="ADAL" clId="{48BA2448-E60A-416B-BD20-2AF599515194}" dt="2020-10-15T08:28:33.584" v="15" actId="47"/>
        <pc:sldMkLst>
          <pc:docMk/>
          <pc:sldMk cId="509323355" sldId="281"/>
        </pc:sldMkLst>
      </pc:sldChg>
      <pc:sldChg chg="del">
        <pc:chgData name="Selten, LLM (Liene)" userId="b8fe06bb-7cfa-4f96-b8a0-f4e7fbc49ef5" providerId="ADAL" clId="{48BA2448-E60A-416B-BD20-2AF599515194}" dt="2020-10-15T08:28:18.812" v="7" actId="47"/>
        <pc:sldMkLst>
          <pc:docMk/>
          <pc:sldMk cId="3644458292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49257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7894" userDrawn="1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351" userDrawn="1">
          <p15:clr>
            <a:srgbClr val="FBAE40"/>
          </p15:clr>
        </p15:guide>
        <p15:guide id="5" pos="553" userDrawn="1">
          <p15:clr>
            <a:srgbClr val="FBAE40"/>
          </p15:clr>
        </p15:guide>
        <p15:guide id="6" orient="horz" pos="56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15200"/>
            <a:ext cx="13004800" cy="8753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82D25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>
          <p15:clr>
            <a:srgbClr val="F26B43"/>
          </p15:clr>
        </p15:guide>
        <p15:guide id="2" pos="5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4220FE7-82D9-4887-8A28-2D9B140EDE92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11" r:id="rId5"/>
    <p:sldLayoutId id="2147483712" r:id="rId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4F76281-FB04-43A8-8173-70D2415C8655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3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870588" y="2671800"/>
            <a:ext cx="7604124" cy="553547"/>
          </a:xfrm>
        </p:spPr>
        <p:txBody>
          <a:bodyPr/>
          <a:lstStyle/>
          <a:p>
            <a:r>
              <a:rPr lang="nl-NL" dirty="0"/>
              <a:t>Paragraaf 2.6 Steden worden groter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 Bevolking en ruimte</a:t>
            </a:r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4ACB87-6E58-4087-B5B6-B134A242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Bevolking </a:t>
            </a:r>
            <a:r>
              <a:rPr lang="nl-NL" dirty="0"/>
              <a:t>en ruimte &gt; 2.4 Ontwikkeling van de bevolking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907109" y="1963973"/>
            <a:ext cx="11637963" cy="701675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8211" t="28469" r="31324" b="13090"/>
          <a:stretch/>
        </p:blipFill>
        <p:spPr>
          <a:xfrm>
            <a:off x="-19728" y="1018072"/>
            <a:ext cx="9209842" cy="838486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14665" t="38109" r="14154" b="34534"/>
          <a:stretch/>
        </p:blipFill>
        <p:spPr>
          <a:xfrm>
            <a:off x="4071510" y="-19851"/>
            <a:ext cx="8955001" cy="19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Bevolking </a:t>
            </a:r>
            <a:r>
              <a:rPr lang="nl-NL" dirty="0"/>
              <a:t>en ruimte &gt; </a:t>
            </a:r>
            <a:r>
              <a:rPr lang="nl-NL" dirty="0" smtClean="0"/>
              <a:t>2.6 Steden worden groter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</a:t>
            </a:r>
            <a:r>
              <a:rPr lang="nl-NL" sz="4000" dirty="0" smtClean="0"/>
              <a:t>53 </a:t>
            </a:r>
            <a:r>
              <a:rPr lang="nl-NL" sz="4000" dirty="0"/>
              <a:t>&amp; </a:t>
            </a:r>
            <a:r>
              <a:rPr lang="nl-NL" sz="4000" dirty="0" smtClean="0"/>
              <a:t>54 </a:t>
            </a:r>
            <a:r>
              <a:rPr lang="nl-NL" sz="4000" dirty="0"/>
              <a:t>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</a:t>
            </a:r>
            <a:r>
              <a:rPr lang="nl-NL" sz="4000" dirty="0" smtClean="0">
                <a:solidFill>
                  <a:srgbClr val="FF0000"/>
                </a:solidFill>
              </a:rPr>
              <a:t>1,2,3,4,6, </a:t>
            </a:r>
            <a:r>
              <a:rPr lang="nl-NL" sz="4000" dirty="0" smtClean="0"/>
              <a:t>in </a:t>
            </a:r>
            <a:r>
              <a:rPr lang="nl-NL" sz="4000" dirty="0"/>
              <a:t>je </a:t>
            </a:r>
            <a:r>
              <a:rPr lang="nl-NL" sz="4000" dirty="0" smtClean="0"/>
              <a:t>werkboek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r>
              <a:rPr lang="nl-NL" sz="4400" u="sng" dirty="0"/>
              <a:t/>
            </a: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 smtClean="0"/>
              <a:t>Urbanisatie – Suburbanisatie – historische stadskern – stratenpatroon – bebouwingsdichtheid – concentrisch groeimodel – </a:t>
            </a:r>
            <a:r>
              <a:rPr lang="nl-NL" sz="2800" i="1" dirty="0" err="1" smtClean="0"/>
              <a:t>meerkernengroeimodel</a:t>
            </a:r>
            <a:r>
              <a:rPr lang="nl-NL" sz="2800" i="1" dirty="0" smtClean="0"/>
              <a:t> – sectorgroeimodel – agglomeratie – stedelijke zone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Bevolking </a:t>
            </a:r>
            <a:r>
              <a:rPr lang="nl-NL" dirty="0"/>
              <a:t>en ruimte &gt; </a:t>
            </a:r>
            <a:r>
              <a:rPr lang="nl-NL" dirty="0" smtClean="0"/>
              <a:t>2.6 Steden worden groter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Wat weet je nog van </a:t>
            </a:r>
            <a:r>
              <a:rPr lang="nl-NL" sz="3600" dirty="0" smtClean="0"/>
              <a:t>2.5?</a:t>
            </a:r>
            <a:endParaRPr lang="nl-NL" sz="36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</a:t>
            </a:r>
            <a:r>
              <a:rPr lang="nl-NL" dirty="0" smtClean="0"/>
              <a:t>2.6 Steden worden groter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</a:t>
            </a:r>
            <a:r>
              <a:rPr lang="nl-NL" sz="3200" dirty="0" smtClean="0"/>
              <a:t>weet </a:t>
            </a:r>
            <a:r>
              <a:rPr lang="nl-NL" sz="3200" dirty="0" smtClean="0"/>
              <a:t>hoe de groei van steden plaatsvindt en hoe daardoor agglomeraties zijn ontstaan.</a:t>
            </a:r>
          </a:p>
          <a:p>
            <a:r>
              <a:rPr lang="nl-NL" sz="3200" dirty="0" smtClean="0"/>
              <a:t>Je begrijpt waarom meer welvaart gevolgen heeft voor de inrichting van een gebied.</a:t>
            </a:r>
          </a:p>
          <a:p>
            <a:r>
              <a:rPr lang="nl-NL" sz="3200" dirty="0" smtClean="0"/>
              <a:t>Je kunt met kaarten bepalen welk model een stad heeft.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</a:t>
            </a:r>
            <a:r>
              <a:rPr lang="nl-NL" dirty="0" smtClean="0"/>
              <a:t>2.6 Steden worden groter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 smtClean="0"/>
              <a:t>Herhaling paragraaf 2.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600" dirty="0" smtClean="0">
                <a:solidFill>
                  <a:srgbClr val="FF0000"/>
                </a:solidFill>
              </a:rPr>
              <a:t>Urbanisatie</a:t>
            </a:r>
          </a:p>
          <a:p>
            <a:r>
              <a:rPr lang="nl-NL" sz="3600" dirty="0" smtClean="0">
                <a:solidFill>
                  <a:srgbClr val="FF0000"/>
                </a:solidFill>
              </a:rPr>
              <a:t>Suburbanisatie </a:t>
            </a:r>
          </a:p>
          <a:p>
            <a:endParaRPr lang="nl-NL" sz="3600" dirty="0">
              <a:solidFill>
                <a:srgbClr val="FF0000"/>
              </a:solidFill>
            </a:endParaRPr>
          </a:p>
          <a:p>
            <a:endParaRPr lang="nl-NL" sz="3600" dirty="0" smtClean="0"/>
          </a:p>
          <a:p>
            <a:r>
              <a:rPr lang="nl-NL" sz="3600" dirty="0" smtClean="0"/>
              <a:t>Motief voor urbanisatie ?</a:t>
            </a:r>
          </a:p>
          <a:p>
            <a:r>
              <a:rPr lang="nl-NL" sz="3600" dirty="0" smtClean="0"/>
              <a:t>Motief voor suburbanisatie ?</a:t>
            </a: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026" name="Picture 2" descr="Begrip: (Sub)Urbanisatie – Digitaal Klasloka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5"/>
          <a:stretch/>
        </p:blipFill>
        <p:spPr bwMode="auto">
          <a:xfrm>
            <a:off x="7387062" y="1793149"/>
            <a:ext cx="5385000" cy="52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Bevolking </a:t>
            </a:r>
            <a:r>
              <a:rPr lang="nl-NL" dirty="0"/>
              <a:t>en ruimte &gt; 2.6 Steden worden groter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Urbanisatie en suburbanisatie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3686FC-D8DB-4C9E-B531-E5331BA37198}"/>
              </a:ext>
            </a:extLst>
          </p:cNvPr>
          <p:cNvSpPr txBox="1"/>
          <p:nvPr/>
        </p:nvSpPr>
        <p:spPr>
          <a:xfrm>
            <a:off x="883304" y="7092549"/>
            <a:ext cx="116484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 jaren 1950: </a:t>
            </a:r>
            <a:r>
              <a:rPr lang="nl-NL" i="1" dirty="0"/>
              <a:t>urbanisatie</a:t>
            </a:r>
          </a:p>
          <a:p>
            <a:r>
              <a:rPr lang="nl-NL" dirty="0"/>
              <a:t>Na jaren 1970: </a:t>
            </a:r>
          </a:p>
          <a:p>
            <a:r>
              <a:rPr lang="nl-NL" dirty="0"/>
              <a:t>Sinds eind jaren 1990: Randstad groeit.</a:t>
            </a:r>
          </a:p>
          <a:p>
            <a:r>
              <a:rPr lang="nl-NL" dirty="0"/>
              <a:t>Sinds 2017: gebrek aan woongelegenheid Randstad &gt; jonge gezinnen vertrekken.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A549D5-2CE0-4FB2-9474-A4A02CD4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1" y="1997075"/>
            <a:ext cx="7279249" cy="50954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F11344B-A010-433B-9399-DD76309178A5}"/>
              </a:ext>
            </a:extLst>
          </p:cNvPr>
          <p:cNvSpPr/>
          <p:nvPr/>
        </p:nvSpPr>
        <p:spPr>
          <a:xfrm>
            <a:off x="4702400" y="7089152"/>
            <a:ext cx="2961067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of </a:t>
            </a:r>
            <a:r>
              <a:rPr lang="nl-NL" i="1" dirty="0"/>
              <a:t>suburbanisatie</a:t>
            </a:r>
            <a:r>
              <a:rPr lang="nl-NL" dirty="0"/>
              <a:t>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6ACE5D6-8CBC-46A7-ACCA-6981D68F6E5B}"/>
              </a:ext>
            </a:extLst>
          </p:cNvPr>
          <p:cNvSpPr/>
          <p:nvPr/>
        </p:nvSpPr>
        <p:spPr>
          <a:xfrm>
            <a:off x="3113256" y="7473515"/>
            <a:ext cx="232146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suburbanisatie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66E5C7D-4486-4714-AA50-7B2350AFF567}"/>
              </a:ext>
            </a:extLst>
          </p:cNvPr>
          <p:cNvSpPr/>
          <p:nvPr/>
        </p:nvSpPr>
        <p:spPr>
          <a:xfrm>
            <a:off x="3108009" y="7470118"/>
            <a:ext cx="456887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urbanisatie</a:t>
            </a:r>
            <a:r>
              <a:rPr lang="nl-NL" dirty="0"/>
              <a:t> of </a:t>
            </a:r>
            <a:r>
              <a:rPr lang="nl-NL" i="1" dirty="0"/>
              <a:t>suburbanisatie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Bevolking </a:t>
            </a:r>
            <a:r>
              <a:rPr lang="nl-NL" dirty="0"/>
              <a:t>en ruimte &gt; 2.6 Steden worden groter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Historische stadskern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2954DE-1572-4434-8AED-32DCECC70414}"/>
              </a:ext>
            </a:extLst>
          </p:cNvPr>
          <p:cNvSpPr txBox="1"/>
          <p:nvPr/>
        </p:nvSpPr>
        <p:spPr>
          <a:xfrm>
            <a:off x="877400" y="1997075"/>
            <a:ext cx="4465112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oude steden bestaat de binnenstad uit een </a:t>
            </a:r>
            <a:r>
              <a:rPr lang="nl-NL" dirty="0">
                <a:solidFill>
                  <a:srgbClr val="FF0000"/>
                </a:solidFill>
              </a:rPr>
              <a:t>historische stadskern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Het </a:t>
            </a:r>
            <a:r>
              <a:rPr lang="nl-NL" dirty="0">
                <a:solidFill>
                  <a:srgbClr val="FF0000"/>
                </a:solidFill>
              </a:rPr>
              <a:t>stratenpatroon</a:t>
            </a:r>
            <a:r>
              <a:rPr lang="nl-NL" dirty="0"/>
              <a:t> is smal en kronkelig.</a:t>
            </a:r>
          </a:p>
          <a:p>
            <a:r>
              <a:rPr lang="nl-NL" dirty="0"/>
              <a:t>De </a:t>
            </a:r>
            <a:r>
              <a:rPr lang="nl-NL" dirty="0">
                <a:solidFill>
                  <a:srgbClr val="FF0000"/>
                </a:solidFill>
              </a:rPr>
              <a:t>bebouwingsdichtheid </a:t>
            </a:r>
            <a:r>
              <a:rPr lang="nl-NL" dirty="0"/>
              <a:t>is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dirty="0"/>
              <a:t>laag/hoog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79B2DA-B631-4320-803A-7742D6A2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12" y="1997075"/>
            <a:ext cx="7177664" cy="47832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B686CB3B-C672-4ED4-9927-DDECB9B80DBF}"/>
              </a:ext>
            </a:extLst>
          </p:cNvPr>
          <p:cNvSpPr/>
          <p:nvPr/>
        </p:nvSpPr>
        <p:spPr>
          <a:xfrm>
            <a:off x="877888" y="6780315"/>
            <a:ext cx="11608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Waarom?</a:t>
            </a:r>
          </a:p>
          <a:p>
            <a:endParaRPr lang="nl-NL" dirty="0"/>
          </a:p>
          <a:p>
            <a:r>
              <a:rPr lang="nl-NL" i="1" dirty="0"/>
              <a:t>Vroeger: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geen auto’s, dus wegen minder breed en recht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soms stadsmuren &gt; bebouwing op een relatief klein oppervlak</a:t>
            </a:r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E84C78F1-C35C-4897-B172-58763708BA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62400" y="3096746"/>
            <a:ext cx="4230000" cy="151005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42C37C2-D774-4924-AEDC-DC87421D2BFF}"/>
              </a:ext>
            </a:extLst>
          </p:cNvPr>
          <p:cNvSpPr/>
          <p:nvPr/>
        </p:nvSpPr>
        <p:spPr>
          <a:xfrm>
            <a:off x="877400" y="4737261"/>
            <a:ext cx="110991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dirty="0"/>
              <a:t>hoog</a:t>
            </a:r>
          </a:p>
        </p:txBody>
      </p:sp>
      <p:sp>
        <p:nvSpPr>
          <p:cNvPr id="9" name="Line 22">
            <a:extLst>
              <a:ext uri="{FF2B5EF4-FFF2-40B4-BE49-F238E27FC236}">
                <a16:creationId xmlns:a16="http://schemas.microsoft.com/office/drawing/2014/main" id="{E84C78F1-C35C-4897-B172-58763708BA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27512" y="4980404"/>
            <a:ext cx="439888" cy="629636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Stads- of dorpsmens? - Wereld van psycholog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94" y="5696980"/>
            <a:ext cx="2751398" cy="10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E5424811-316C-4DF4-9B02-F53A857E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10" y="1997075"/>
            <a:ext cx="6627519" cy="44166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Bevolking </a:t>
            </a:r>
            <a:r>
              <a:rPr lang="nl-NL" dirty="0"/>
              <a:t>en ruimte &gt; 2.6 Steden worden groter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Groeimodellen (1)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2954DE-1572-4434-8AED-32DCECC70414}"/>
              </a:ext>
            </a:extLst>
          </p:cNvPr>
          <p:cNvSpPr txBox="1"/>
          <p:nvPr/>
        </p:nvSpPr>
        <p:spPr>
          <a:xfrm>
            <a:off x="877888" y="1997075"/>
            <a:ext cx="503422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 de historische stadskern zijn later vaak nieuwe wijken gebouwd. Dit heet het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concentrisch groeimodel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55E76E3-2B3A-425F-BACC-7541CA0FC81E}"/>
              </a:ext>
            </a:extLst>
          </p:cNvPr>
          <p:cNvGrpSpPr>
            <a:grpSpLocks noChangeAspect="1"/>
          </p:cNvGrpSpPr>
          <p:nvPr/>
        </p:nvGrpSpPr>
        <p:grpSpPr>
          <a:xfrm>
            <a:off x="1912400" y="1998796"/>
            <a:ext cx="18032009" cy="6838004"/>
            <a:chOff x="3937400" y="1643039"/>
            <a:chExt cx="10644865" cy="403669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2C5E3A5-0BF9-4A42-9419-B348AEA20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013" t="263" r="53180" b="54788"/>
            <a:stretch/>
          </p:blipFill>
          <p:spPr>
            <a:xfrm>
              <a:off x="3937400" y="1643039"/>
              <a:ext cx="4410000" cy="2612293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A6C5291F-C914-48F3-9C9E-68687F9EE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1" t="49031" r="-111431" b="-27852"/>
            <a:stretch/>
          </p:blipFill>
          <p:spPr>
            <a:xfrm>
              <a:off x="8347400" y="1643039"/>
              <a:ext cx="6234865" cy="4036690"/>
            </a:xfrm>
            <a:prstGeom prst="rect">
              <a:avLst/>
            </a:prstGeom>
          </p:spPr>
        </p:pic>
      </p:grpSp>
      <p:pic>
        <p:nvPicPr>
          <p:cNvPr id="3074" name="Picture 2" descr="Thema BevRuimte: China - Lesmateriaal - Wikiwij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5" y="6586800"/>
            <a:ext cx="6527749" cy="27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57400" y="4060514"/>
            <a:ext cx="35100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/>
              <a:t>Tip: </a:t>
            </a:r>
            <a:r>
              <a:rPr lang="nl-NL" i="1" dirty="0" smtClean="0"/>
              <a:t>Kijk naar woordje centrisch </a:t>
            </a:r>
            <a:r>
              <a:rPr lang="nl-NL" i="1" dirty="0" smtClean="0">
                <a:sym typeface="Wingdings" panose="05000000000000000000" pitchFamily="2" charset="2"/>
              </a:rPr>
              <a:t> centrum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6978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Bevolking </a:t>
            </a:r>
            <a:r>
              <a:rPr lang="nl-NL" dirty="0"/>
              <a:t>en ruimte &gt; 2.6 Steden worden groter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Groeimodellen (2)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2954DE-1572-4434-8AED-32DCECC70414}"/>
              </a:ext>
            </a:extLst>
          </p:cNvPr>
          <p:cNvSpPr txBox="1"/>
          <p:nvPr/>
        </p:nvSpPr>
        <p:spPr>
          <a:xfrm>
            <a:off x="877888" y="1997075"/>
            <a:ext cx="5034222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moderne stad als Almere is anders opgebouwd. Hoe?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meerdere kernen i.p.v. één: </a:t>
            </a:r>
            <a:r>
              <a:rPr lang="nl-NL" i="1" dirty="0" err="1">
                <a:solidFill>
                  <a:srgbClr val="FF0000"/>
                </a:solidFill>
              </a:rPr>
              <a:t>meerkernen</a:t>
            </a:r>
            <a:r>
              <a:rPr lang="nl-NL" i="1" dirty="0">
                <a:solidFill>
                  <a:srgbClr val="FF0000"/>
                </a:solidFill>
              </a:rPr>
              <a:t>-groeimodel</a:t>
            </a:r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Als woningen en bedrijven vooral langs doorgaande wegen worden gebouwd is dat het</a:t>
            </a:r>
            <a:endParaRPr lang="nl-NL" dirty="0">
              <a:solidFill>
                <a:srgbClr val="FF0000"/>
              </a:solidFill>
            </a:endParaRP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sector-groeimodel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C5040EA-3A46-4B38-8181-276C184FC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52894" r="52828" b="-3730"/>
          <a:stretch/>
        </p:blipFill>
        <p:spPr>
          <a:xfrm>
            <a:off x="7092692" y="1997075"/>
            <a:ext cx="2604708" cy="3787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F1BA0A-8298-4D80-8AF8-CEB8AE9F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7" t="4270" r="1177" b="54788"/>
          <a:stretch/>
        </p:blipFill>
        <p:spPr>
          <a:xfrm>
            <a:off x="7104762" y="5952552"/>
            <a:ext cx="2682638" cy="31160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79560" y="3885225"/>
            <a:ext cx="35100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/>
              <a:t>Tip: </a:t>
            </a:r>
            <a:r>
              <a:rPr lang="nl-NL" i="1" dirty="0" smtClean="0"/>
              <a:t>Kijk naar woordje kernen </a:t>
            </a:r>
            <a:r>
              <a:rPr lang="nl-NL" i="1" dirty="0" smtClean="0">
                <a:sym typeface="Wingdings" panose="05000000000000000000" pitchFamily="2" charset="2"/>
              </a:rPr>
              <a:t>  meerdere kernen waar je alle voorzieningen vindt.</a:t>
            </a:r>
            <a:endParaRPr lang="nl-NL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877400" y="7936800"/>
            <a:ext cx="35100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/>
              <a:t>Tip: </a:t>
            </a:r>
            <a:r>
              <a:rPr lang="nl-NL" i="1" dirty="0" smtClean="0"/>
              <a:t>Kijk naar woordje sector </a:t>
            </a:r>
            <a:r>
              <a:rPr lang="nl-NL" i="1" dirty="0" smtClean="0">
                <a:sym typeface="Wingdings" panose="05000000000000000000" pitchFamily="2" charset="2"/>
              </a:rPr>
              <a:t> Het gebied rondom wegen ( auto, trein, vliegveld ) groeit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5399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Bevolking </a:t>
            </a:r>
            <a:r>
              <a:rPr lang="nl-NL" dirty="0"/>
              <a:t>en ruimte &gt; 2.6 Steden worden groter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Stedelijke zone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DE624E-7A3F-48F2-87DD-48E4CFC942B7}"/>
              </a:ext>
            </a:extLst>
          </p:cNvPr>
          <p:cNvSpPr txBox="1"/>
          <p:nvPr/>
        </p:nvSpPr>
        <p:spPr>
          <a:xfrm>
            <a:off x="887996" y="1997075"/>
            <a:ext cx="5794404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Ontstaan agglomeratie en stedelijke zone: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FF0000"/>
                </a:solidFill>
              </a:rPr>
              <a:t>Suburbanisatie </a:t>
            </a:r>
            <a:r>
              <a:rPr lang="nl-NL" dirty="0"/>
              <a:t>in de jaren 1970: </a:t>
            </a:r>
            <a:r>
              <a:rPr lang="nl-NL" dirty="0" smtClean="0"/>
              <a:t>Dorpen rondom steden groeien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Steden en dorpen groeien tegen elkaar aan </a:t>
            </a:r>
            <a:r>
              <a:rPr lang="nl-NL" dirty="0" smtClean="0">
                <a:solidFill>
                  <a:srgbClr val="FF0000"/>
                </a:solidFill>
              </a:rPr>
              <a:t>(agglomeratievorming)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Meerdere agglomeraties groeien aan elkaar. Je krijgt een </a:t>
            </a:r>
            <a:r>
              <a:rPr lang="nl-NL" dirty="0" smtClean="0">
                <a:solidFill>
                  <a:srgbClr val="FF0000"/>
                </a:solidFill>
              </a:rPr>
              <a:t>Stedelijke zone </a:t>
            </a:r>
            <a:r>
              <a:rPr lang="nl-NL" dirty="0" smtClean="0"/>
              <a:t>zoals Ruhrgebied of Randstad.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69089C-2F34-40E0-B837-1F9D968ED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3" y="839463"/>
            <a:ext cx="3903852" cy="529761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8" name="Line 22">
            <a:extLst>
              <a:ext uri="{FF2B5EF4-FFF2-40B4-BE49-F238E27FC236}">
                <a16:creationId xmlns:a16="http://schemas.microsoft.com/office/drawing/2014/main" id="{231EE059-71AD-42AC-B0D6-DF0EBF838D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2400" y="3346800"/>
            <a:ext cx="4230000" cy="229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146" name="Picture 2" descr="Together Ab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75" y="6421585"/>
            <a:ext cx="5664425" cy="333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231EE059-71AD-42AC-B0D6-DF0EBF838D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82400" y="6137075"/>
            <a:ext cx="5085000" cy="1394725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theme/theme1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1F85FE-268B-4FB6-96A5-43113D4B9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29536F-F351-407E-92D3-6C39B5D5D3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E555C-C078-4414-9F5A-DA60C9B6C53A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265e490f-42c1-4584-9a55-d9e61dc9d5d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2074</TotalTime>
  <Words>341</Words>
  <Application>Microsoft Office PowerPoint</Application>
  <PresentationFormat>Aangepast</PresentationFormat>
  <Paragraphs>87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3_Kantoorthema</vt:lpstr>
      <vt:lpstr>1_Kantoorthema</vt:lpstr>
      <vt:lpstr>2_Kantoorthema</vt:lpstr>
      <vt:lpstr>PowerPoint-presentatie</vt:lpstr>
      <vt:lpstr>Leerdoelen</vt:lpstr>
      <vt:lpstr>Leerdoelen</vt:lpstr>
      <vt:lpstr>Herhaling </vt:lpstr>
      <vt:lpstr>Urbanisatie en suburbanisatie</vt:lpstr>
      <vt:lpstr>Historische stadskern</vt:lpstr>
      <vt:lpstr>Groeimodellen (1)</vt:lpstr>
      <vt:lpstr>Groeimodellen (2)</vt:lpstr>
      <vt:lpstr>Stedelijke zone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137</cp:revision>
  <cp:lastPrinted>2017-02-23T12:19:06Z</cp:lastPrinted>
  <dcterms:created xsi:type="dcterms:W3CDTF">2016-06-21T09:44:17Z</dcterms:created>
  <dcterms:modified xsi:type="dcterms:W3CDTF">2020-10-22T10:32:05Z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